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bin" ContentType="application/vnd.openxmlformats-officedocument.oleObject"/>
  <Default Extension="emf" ContentType="image/x-em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  <Override PartName="/ppt/slides/slide1e.xml" ContentType="application/vnd.openxmlformats-officedocument.presentationml.slide+xml"/>
  <Override PartName="/ppt/slides/slide1f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a.xml" ContentType="application/vnd.openxmlformats-officedocument.presentationml.slide+xml"/>
  <Override PartName="/ppt/slides/slide2b.xml" ContentType="application/vnd.openxmlformats-officedocument.presentationml.slide+xml"/>
  <Override PartName="/ppt/slides/slide2c.xml" ContentType="application/vnd.openxmlformats-officedocument.presentationml.slide+xml"/>
  <Override PartName="/ppt/slides/slide2d.xml" ContentType="application/vnd.openxmlformats-officedocument.presentationml.slide+xml"/>
  <Override PartName="/ppt/slides/slide2e.xml" ContentType="application/vnd.openxmlformats-officedocument.presentationml.slide+xml"/>
  <Override PartName="/ppt/slides/slide2f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5e7d892aabc244df"/>
    <p:sldId id="258" r:id="R8e388fd14c3b4c5a"/>
    <p:sldId id="259" r:id="R4e8600f221ac436c"/>
    <p:sldId id="260" r:id="Rdafdf8dd04084954"/>
    <p:sldId id="261" r:id="R8162d21c1daa4e96"/>
    <p:sldId id="262" r:id="Ra8eb41681444409c"/>
    <p:sldId id="263" r:id="R163d28c094004e3a"/>
    <p:sldId id="264" r:id="Rcbd2fcc9866f4912"/>
    <p:sldId id="265" r:id="Rdc3a29f91aa64664"/>
    <p:sldId id="266" r:id="Rd805f9337c4241b5"/>
    <p:sldId id="267" r:id="R6c8755e651d44af9"/>
    <p:sldId id="268" r:id="Re5912952264744a4"/>
    <p:sldId id="269" r:id="R4e0c61011e1c4773"/>
    <p:sldId id="270" r:id="Rdc26d7cc5ec94068"/>
    <p:sldId id="271" r:id="R6b90ce28de04464f"/>
    <p:sldId id="272" r:id="R1177c0a6daf14b6a"/>
    <p:sldId id="273" r:id="R70a74f323ce9410a"/>
    <p:sldId id="274" r:id="Rdd7cb630a7c6451c"/>
    <p:sldId id="275" r:id="R99bf00759edc493d"/>
    <p:sldId id="276" r:id="Ra1fc68dbeae2434e"/>
    <p:sldId id="277" r:id="Raf05c3577f9d49cd"/>
    <p:sldId id="278" r:id="Rc32919a7db284eb1"/>
    <p:sldId id="279" r:id="Rcc6031ed04dd4ce5"/>
    <p:sldId id="280" r:id="R2318f671d7cb4c6e"/>
    <p:sldId id="281" r:id="Rd9935003586f4dd5"/>
    <p:sldId id="282" r:id="Rf9bca16411e44133"/>
    <p:sldId id="283" r:id="R3b459a1d08984beb"/>
    <p:sldId id="284" r:id="R967c7c43057a4f68"/>
    <p:sldId id="285" r:id="R2a963952b77f45a1"/>
    <p:sldId id="286" r:id="R4cdbce6ddf284520"/>
    <p:sldId id="287" r:id="Rb33f4d60b062433e"/>
    <p:sldId id="288" r:id="Rbd678812c5d64ba0"/>
    <p:sldId id="289" r:id="Rdc953b78f1ad4ce1"/>
    <p:sldId id="290" r:id="R8d09a746ec5747ba"/>
    <p:sldId id="291" r:id="R716750d60eb34c99"/>
    <p:sldId id="292" r:id="R8815290b0acb4516"/>
    <p:sldId id="293" r:id="R1c4871fd7c844318"/>
    <p:sldId id="294" r:id="Rb0d7647761fb428c"/>
    <p:sldId id="295" r:id="Rf90c95de4fff4429"/>
    <p:sldId id="296" r:id="R06ba2e238e8346b1"/>
    <p:sldId id="297" r:id="R7cb6187face34405"/>
    <p:sldId id="298" r:id="Rd5775013ba8346b9"/>
    <p:sldId id="299" r:id="Rb92be080a71144ee"/>
    <p:sldId id="300" r:id="R73f2b3036c704e6b"/>
    <p:sldId id="301" r:id="R19daa80fc0b74320"/>
    <p:sldId id="302" r:id="Rddf777510ac244ae"/>
  </p:sldIdLst>
  <p:sldSz cx="12192000" cy="6858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1" /><Relationship Type="http://schemas.openxmlformats.org/officeDocument/2006/relationships/tableStyles" Target="/ppt/tableStyles.xml" Id="rId6" /><Relationship Type="http://schemas.openxmlformats.org/officeDocument/2006/relationships/theme" Target="/ppt/theme/theme1.xml" Id="rId5" /><Relationship Type="http://schemas.openxmlformats.org/officeDocument/2006/relationships/viewProps" Target="/ppt/viewProps.xml" Id="rId4" /><Relationship Type="http://schemas.openxmlformats.org/officeDocument/2006/relationships/slide" Target="/ppt/slides/slide2.xml" Id="R5e7d892aabc244df" /><Relationship Type="http://schemas.openxmlformats.org/officeDocument/2006/relationships/slide" Target="/ppt/slides/slide3.xml" Id="R8e388fd14c3b4c5a" /><Relationship Type="http://schemas.openxmlformats.org/officeDocument/2006/relationships/slide" Target="/ppt/slides/slide4.xml" Id="R4e8600f221ac436c" /><Relationship Type="http://schemas.openxmlformats.org/officeDocument/2006/relationships/slide" Target="/ppt/slides/slide5.xml" Id="Rdafdf8dd04084954" /><Relationship Type="http://schemas.openxmlformats.org/officeDocument/2006/relationships/slide" Target="/ppt/slides/slide6.xml" Id="R8162d21c1daa4e96" /><Relationship Type="http://schemas.openxmlformats.org/officeDocument/2006/relationships/slide" Target="/ppt/slides/slide7.xml" Id="Ra8eb41681444409c" /><Relationship Type="http://schemas.openxmlformats.org/officeDocument/2006/relationships/slide" Target="/ppt/slides/slide8.xml" Id="R163d28c094004e3a" /><Relationship Type="http://schemas.openxmlformats.org/officeDocument/2006/relationships/slide" Target="/ppt/slides/slide9.xml" Id="Rcbd2fcc9866f4912" /><Relationship Type="http://schemas.openxmlformats.org/officeDocument/2006/relationships/slide" Target="/ppt/slides/slidea.xml" Id="Rdc3a29f91aa64664" /><Relationship Type="http://schemas.openxmlformats.org/officeDocument/2006/relationships/slide" Target="/ppt/slides/slideb.xml" Id="Rd805f9337c4241b5" /><Relationship Type="http://schemas.openxmlformats.org/officeDocument/2006/relationships/slide" Target="/ppt/slides/slidec.xml" Id="R6c8755e651d44af9" /><Relationship Type="http://schemas.openxmlformats.org/officeDocument/2006/relationships/slide" Target="/ppt/slides/slided.xml" Id="Re5912952264744a4" /><Relationship Type="http://schemas.openxmlformats.org/officeDocument/2006/relationships/slide" Target="/ppt/slides/slidee.xml" Id="R4e0c61011e1c4773" /><Relationship Type="http://schemas.openxmlformats.org/officeDocument/2006/relationships/slide" Target="/ppt/slides/slidef.xml" Id="Rdc26d7cc5ec94068" /><Relationship Type="http://schemas.openxmlformats.org/officeDocument/2006/relationships/slide" Target="/ppt/slides/slide10.xml" Id="R6b90ce28de04464f" /><Relationship Type="http://schemas.openxmlformats.org/officeDocument/2006/relationships/slide" Target="/ppt/slides/slide11.xml" Id="R1177c0a6daf14b6a" /><Relationship Type="http://schemas.openxmlformats.org/officeDocument/2006/relationships/slide" Target="/ppt/slides/slide12.xml" Id="R70a74f323ce9410a" /><Relationship Type="http://schemas.openxmlformats.org/officeDocument/2006/relationships/slide" Target="/ppt/slides/slide13.xml" Id="Rdd7cb630a7c6451c" /><Relationship Type="http://schemas.openxmlformats.org/officeDocument/2006/relationships/slide" Target="/ppt/slides/slide14.xml" Id="R99bf00759edc493d" /><Relationship Type="http://schemas.openxmlformats.org/officeDocument/2006/relationships/slide" Target="/ppt/slides/slide15.xml" Id="Ra1fc68dbeae2434e" /><Relationship Type="http://schemas.openxmlformats.org/officeDocument/2006/relationships/slide" Target="/ppt/slides/slide16.xml" Id="Raf05c3577f9d49cd" /><Relationship Type="http://schemas.openxmlformats.org/officeDocument/2006/relationships/slide" Target="/ppt/slides/slide17.xml" Id="Rc32919a7db284eb1" /><Relationship Type="http://schemas.openxmlformats.org/officeDocument/2006/relationships/slide" Target="/ppt/slides/slide18.xml" Id="Rcc6031ed04dd4ce5" /><Relationship Type="http://schemas.openxmlformats.org/officeDocument/2006/relationships/slide" Target="/ppt/slides/slide19.xml" Id="R2318f671d7cb4c6e" /><Relationship Type="http://schemas.openxmlformats.org/officeDocument/2006/relationships/slide" Target="/ppt/slides/slide1a.xml" Id="Rd9935003586f4dd5" /><Relationship Type="http://schemas.openxmlformats.org/officeDocument/2006/relationships/slide" Target="/ppt/slides/slide1b.xml" Id="Rf9bca16411e44133" /><Relationship Type="http://schemas.openxmlformats.org/officeDocument/2006/relationships/slide" Target="/ppt/slides/slide1c.xml" Id="R3b459a1d08984beb" /><Relationship Type="http://schemas.openxmlformats.org/officeDocument/2006/relationships/slide" Target="/ppt/slides/slide1d.xml" Id="R967c7c43057a4f68" /><Relationship Type="http://schemas.openxmlformats.org/officeDocument/2006/relationships/slide" Target="/ppt/slides/slide1e.xml" Id="R2a963952b77f45a1" /><Relationship Type="http://schemas.openxmlformats.org/officeDocument/2006/relationships/slide" Target="/ppt/slides/slide1f.xml" Id="R4cdbce6ddf284520" /><Relationship Type="http://schemas.openxmlformats.org/officeDocument/2006/relationships/slide" Target="/ppt/slides/slide20.xml" Id="Rb33f4d60b062433e" /><Relationship Type="http://schemas.openxmlformats.org/officeDocument/2006/relationships/slide" Target="/ppt/slides/slide21.xml" Id="Rbd678812c5d64ba0" /><Relationship Type="http://schemas.openxmlformats.org/officeDocument/2006/relationships/slide" Target="/ppt/slides/slide22.xml" Id="Rdc953b78f1ad4ce1" /><Relationship Type="http://schemas.openxmlformats.org/officeDocument/2006/relationships/slide" Target="/ppt/slides/slide23.xml" Id="R8d09a746ec5747ba" /><Relationship Type="http://schemas.openxmlformats.org/officeDocument/2006/relationships/slide" Target="/ppt/slides/slide24.xml" Id="R716750d60eb34c99" /><Relationship Type="http://schemas.openxmlformats.org/officeDocument/2006/relationships/slide" Target="/ppt/slides/slide25.xml" Id="R8815290b0acb4516" /><Relationship Type="http://schemas.openxmlformats.org/officeDocument/2006/relationships/slide" Target="/ppt/slides/slide26.xml" Id="R1c4871fd7c844318" /><Relationship Type="http://schemas.openxmlformats.org/officeDocument/2006/relationships/slide" Target="/ppt/slides/slide27.xml" Id="Rb0d7647761fb428c" /><Relationship Type="http://schemas.openxmlformats.org/officeDocument/2006/relationships/slide" Target="/ppt/slides/slide28.xml" Id="Rf90c95de4fff4429" /><Relationship Type="http://schemas.openxmlformats.org/officeDocument/2006/relationships/slide" Target="/ppt/slides/slide29.xml" Id="R06ba2e238e8346b1" /><Relationship Type="http://schemas.openxmlformats.org/officeDocument/2006/relationships/slide" Target="/ppt/slides/slide2a.xml" Id="R7cb6187face34405" /><Relationship Type="http://schemas.openxmlformats.org/officeDocument/2006/relationships/slide" Target="/ppt/slides/slide2b.xml" Id="Rd5775013ba8346b9" /><Relationship Type="http://schemas.openxmlformats.org/officeDocument/2006/relationships/slide" Target="/ppt/slides/slide2c.xml" Id="Rb92be080a71144ee" /><Relationship Type="http://schemas.openxmlformats.org/officeDocument/2006/relationships/slide" Target="/ppt/slides/slide2d.xml" Id="R73f2b3036c704e6b" /><Relationship Type="http://schemas.openxmlformats.org/officeDocument/2006/relationships/slide" Target="/ppt/slides/slide2e.xml" Id="R19daa80fc0b74320" /><Relationship Type="http://schemas.openxmlformats.org/officeDocument/2006/relationships/slide" Target="/ppt/slides/slide2f.xml" Id="Rddf777510ac244ae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96561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29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dac62610d3e42b8" /><Relationship Type="http://schemas.openxmlformats.org/officeDocument/2006/relationships/oleObject" Target="/ppt/slides/embeddings/embeddedObject1b.bin" Id="Rf689d6ca7d894111" /><Relationship Type="http://schemas.openxmlformats.org/officeDocument/2006/relationships/image" Target="/ppt/media/image1b.emf" Id="Rd12288bf999f428c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9c16415bf794578" /><Relationship Type="http://schemas.openxmlformats.org/officeDocument/2006/relationships/oleObject" Target="/ppt/slides/embeddings/embeddedObject1c.bin" Id="R1ddd5590adf245e8" /><Relationship Type="http://schemas.openxmlformats.org/officeDocument/2006/relationships/image" Target="/ppt/media/image1c.emf" Id="R788cef23f0474f39" /><Relationship Type="http://schemas.openxmlformats.org/officeDocument/2006/relationships/oleObject" Target="/ppt/slides/embeddings/embeddedObject1d.bin" Id="R40d49c0f9cbb4459" /><Relationship Type="http://schemas.openxmlformats.org/officeDocument/2006/relationships/image" Target="/ppt/media/image1d.emf" Id="Ra0a95ea3d2984ccb" /><Relationship Type="http://schemas.openxmlformats.org/officeDocument/2006/relationships/oleObject" Target="/ppt/slides/embeddings/embeddedObject1e.bin" Id="Rc9a4285153e3416b" /><Relationship Type="http://schemas.openxmlformats.org/officeDocument/2006/relationships/image" Target="/ppt/media/image1e.emf" Id="R48094ae587ad4263" /><Relationship Type="http://schemas.openxmlformats.org/officeDocument/2006/relationships/oleObject" Target="/ppt/slides/embeddings/embeddedObject1f.bin" Id="Rf9920d8a06ef483c" /><Relationship Type="http://schemas.openxmlformats.org/officeDocument/2006/relationships/image" Target="/ppt/media/image1f.emf" Id="Rb1c732be236a4355" /><Relationship Type="http://schemas.openxmlformats.org/officeDocument/2006/relationships/oleObject" Target="/ppt/slides/embeddings/embeddedObject20.bin" Id="Re032c6d7d5fe423c" /><Relationship Type="http://schemas.openxmlformats.org/officeDocument/2006/relationships/image" Target="/ppt/media/image20.emf" Id="R783987c33e7d4b5a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a667a3163454b57" /><Relationship Type="http://schemas.openxmlformats.org/officeDocument/2006/relationships/oleObject" Target="/ppt/slides/embeddings/embeddedObject21.bin" Id="R58b2c269adf74446" /><Relationship Type="http://schemas.openxmlformats.org/officeDocument/2006/relationships/image" Target="/ppt/media/image21.emf" Id="R39ed460a470c403f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9757860eb504ffd" /><Relationship Type="http://schemas.openxmlformats.org/officeDocument/2006/relationships/oleObject" Target="/ppt/slides/embeddings/embeddedObject22.bin" Id="Rbdd2b260da9b484d" /><Relationship Type="http://schemas.openxmlformats.org/officeDocument/2006/relationships/image" Target="/ppt/media/image22.emf" Id="R51876be6fd3c402a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fc3f9e627ce4739" /><Relationship Type="http://schemas.openxmlformats.org/officeDocument/2006/relationships/oleObject" Target="/ppt/slides/embeddings/embeddedObject23.bin" Id="R0298ec0e17b24f62" /><Relationship Type="http://schemas.openxmlformats.org/officeDocument/2006/relationships/image" Target="/ppt/media/image23.emf" Id="R1059d7a09aa148be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cfeac9d694b47bf" /><Relationship Type="http://schemas.openxmlformats.org/officeDocument/2006/relationships/oleObject" Target="/ppt/slides/embeddings/embeddedObject24.bin" Id="R4beba2a6e2f7486d" /><Relationship Type="http://schemas.openxmlformats.org/officeDocument/2006/relationships/image" Target="/ppt/media/image24.emf" Id="R53ab015341794c57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356ca6f4653418e" /><Relationship Type="http://schemas.openxmlformats.org/officeDocument/2006/relationships/oleObject" Target="/ppt/slides/embeddings/embeddedObject25.bin" Id="Rf2b214913d37450f" /><Relationship Type="http://schemas.openxmlformats.org/officeDocument/2006/relationships/image" Target="/ppt/media/image25.emf" Id="R961ed346bf6f48c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24375cc49d442b0" /><Relationship Type="http://schemas.openxmlformats.org/officeDocument/2006/relationships/oleObject" Target="/ppt/slides/embeddings/embeddedObject26.bin" Id="Rd9ce389c1178452c" /><Relationship Type="http://schemas.openxmlformats.org/officeDocument/2006/relationships/image" Target="/ppt/media/image26.emf" Id="R4dc87a9db37e407b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ea2b663359f41b6" /><Relationship Type="http://schemas.openxmlformats.org/officeDocument/2006/relationships/oleObject" Target="/ppt/slides/embeddings/embeddedObject27.bin" Id="R3d2346865a114ce9" /><Relationship Type="http://schemas.openxmlformats.org/officeDocument/2006/relationships/image" Target="/ppt/media/image27.emf" Id="R13e5591e6e9740bf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6f91663c5a74466" /><Relationship Type="http://schemas.openxmlformats.org/officeDocument/2006/relationships/oleObject" Target="/ppt/slides/embeddings/embeddedObject28.bin" Id="R80f4c9cd631b44fa" /><Relationship Type="http://schemas.openxmlformats.org/officeDocument/2006/relationships/image" Target="/ppt/media/image28.emf" Id="Re897f86ac9b843ee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d32377c1cb7474e" /><Relationship Type="http://schemas.openxmlformats.org/officeDocument/2006/relationships/oleObject" Target="/ppt/slides/embeddings/embeddedObject29.bin" Id="Rd83cc66305f846e5" /><Relationship Type="http://schemas.openxmlformats.org/officeDocument/2006/relationships/image" Target="/ppt/media/image29.emf" Id="R37764c135f8947bb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ac88b7fc47c47df" /><Relationship Type="http://schemas.openxmlformats.org/officeDocument/2006/relationships/oleObject" Target="/ppt/slides/embeddings/embeddedObject2a.bin" Id="Re9c38c8025044ab4" /><Relationship Type="http://schemas.openxmlformats.org/officeDocument/2006/relationships/image" Target="/ppt/media/image2a.emf" Id="R03546504627d4a5b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389150fe7a94ba1" /><Relationship Type="http://schemas.openxmlformats.org/officeDocument/2006/relationships/oleObject" Target="/ppt/slides/embeddings/embeddedObject2b.bin" Id="Rc058f8659933432f" /><Relationship Type="http://schemas.openxmlformats.org/officeDocument/2006/relationships/image" Target="/ppt/media/image2b.emf" Id="Rd65405dbeefb4f77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65e24fdc60145ca" /><Relationship Type="http://schemas.openxmlformats.org/officeDocument/2006/relationships/oleObject" Target="/ppt/slides/embeddings/embeddedObject2c.bin" Id="R6fe3a0ea82074567" /><Relationship Type="http://schemas.openxmlformats.org/officeDocument/2006/relationships/image" Target="/ppt/media/image2c.emf" Id="Rbc1dc43cc47f4a2c" /></Relationships>
</file>

<file path=ppt/slides/_rels/slide1e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6fcd9ef55624285" /><Relationship Type="http://schemas.openxmlformats.org/officeDocument/2006/relationships/oleObject" Target="/ppt/slides/embeddings/embeddedObject2d.bin" Id="R9d80a9be77484de7" /><Relationship Type="http://schemas.openxmlformats.org/officeDocument/2006/relationships/image" Target="/ppt/media/image2d.emf" Id="Rdb926ba1f56846e2" /></Relationships>
</file>

<file path=ppt/slides/_rels/slide1f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d95399ba2764cd2" /><Relationship Type="http://schemas.openxmlformats.org/officeDocument/2006/relationships/oleObject" Target="/ppt/slides/embeddings/embeddedObject2e.bin" Id="R0854d2d174a04f1e" /><Relationship Type="http://schemas.openxmlformats.org/officeDocument/2006/relationships/image" Target="/ppt/media/image2e.emf" Id="R07e839795fa0414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a1fbf6795a742bb" /><Relationship Type="http://schemas.openxmlformats.org/officeDocument/2006/relationships/oleObject" Target="/ppt/slides/embeddings/embeddedObject.bin" Id="Rcea5a1ad6dda459f" /><Relationship Type="http://schemas.openxmlformats.org/officeDocument/2006/relationships/image" Target="/ppt/media/image.emf" Id="R430d9c0954324c5e" /><Relationship Type="http://schemas.openxmlformats.org/officeDocument/2006/relationships/oleObject" Target="/ppt/slides/embeddings/embeddedObject2.bin" Id="Rfd2e18f4e9264e46" /><Relationship Type="http://schemas.openxmlformats.org/officeDocument/2006/relationships/image" Target="/ppt/media/image2.emf" Id="R11af5c64a1dd485d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ff0d31980ac490b" /><Relationship Type="http://schemas.openxmlformats.org/officeDocument/2006/relationships/oleObject" Target="/ppt/slides/embeddings/embeddedObject2f.bin" Id="R8ea042863af443fc" /><Relationship Type="http://schemas.openxmlformats.org/officeDocument/2006/relationships/image" Target="/ppt/media/image2f.emf" Id="R9696a9a62d0440b5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4c98455de0d4a9c" /><Relationship Type="http://schemas.openxmlformats.org/officeDocument/2006/relationships/oleObject" Target="/ppt/slides/embeddings/embeddedObject30.bin" Id="R1eddd4cf4ee542bc" /><Relationship Type="http://schemas.openxmlformats.org/officeDocument/2006/relationships/image" Target="/ppt/media/image30.emf" Id="R412c126d6a4e47e5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e713fccaeb94d03" /><Relationship Type="http://schemas.openxmlformats.org/officeDocument/2006/relationships/oleObject" Target="/ppt/slides/embeddings/embeddedObject31.bin" Id="R463fbd3e19284feb" /><Relationship Type="http://schemas.openxmlformats.org/officeDocument/2006/relationships/image" Target="/ppt/media/image31.emf" Id="R728bd254d32b484d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74d210b90594685" /><Relationship Type="http://schemas.openxmlformats.org/officeDocument/2006/relationships/oleObject" Target="/ppt/slides/embeddings/embeddedObject32.bin" Id="R0817b9dead004a28" /><Relationship Type="http://schemas.openxmlformats.org/officeDocument/2006/relationships/image" Target="/ppt/media/image32.emf" Id="Rb39e85784b4946c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58f87a547524748" /><Relationship Type="http://schemas.openxmlformats.org/officeDocument/2006/relationships/oleObject" Target="/ppt/slides/embeddings/embeddedObject33.bin" Id="R61d112d35f4f45f3" /><Relationship Type="http://schemas.openxmlformats.org/officeDocument/2006/relationships/image" Target="/ppt/media/image33.emf" Id="R7480443915074bc7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ed580ca6d2b418a" /><Relationship Type="http://schemas.openxmlformats.org/officeDocument/2006/relationships/oleObject" Target="/ppt/slides/embeddings/embeddedObject34.bin" Id="R9c2728e8ee8842d2" /><Relationship Type="http://schemas.openxmlformats.org/officeDocument/2006/relationships/image" Target="/ppt/media/image34.emf" Id="Rc923a1febb874ff7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a021fbba34f4ed1" /><Relationship Type="http://schemas.openxmlformats.org/officeDocument/2006/relationships/oleObject" Target="/ppt/slides/embeddings/embeddedObject35.bin" Id="Rf3753ba401ea48a9" /><Relationship Type="http://schemas.openxmlformats.org/officeDocument/2006/relationships/image" Target="/ppt/media/image35.emf" Id="Rc1ae090d1be34bd2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3686b0f4ec74131" /><Relationship Type="http://schemas.openxmlformats.org/officeDocument/2006/relationships/oleObject" Target="/ppt/slides/embeddings/embeddedObject36.bin" Id="R2f551ccbe01f434a" /><Relationship Type="http://schemas.openxmlformats.org/officeDocument/2006/relationships/image" Target="/ppt/media/image36.emf" Id="R07123dd3e13344f5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e2d0ca131f14ddf" /><Relationship Type="http://schemas.openxmlformats.org/officeDocument/2006/relationships/oleObject" Target="/ppt/slides/embeddings/embeddedObject37.bin" Id="R5f71682cb6e646ab" /><Relationship Type="http://schemas.openxmlformats.org/officeDocument/2006/relationships/image" Target="/ppt/media/image37.emf" Id="R0bbd99fd274341b1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5215603153c4c23" /><Relationship Type="http://schemas.openxmlformats.org/officeDocument/2006/relationships/oleObject" Target="/ppt/slides/embeddings/embeddedObject38.bin" Id="Rf170e88b34764417" /><Relationship Type="http://schemas.openxmlformats.org/officeDocument/2006/relationships/image" Target="/ppt/media/image38.emf" Id="R7d9a1583724d4ed8" /></Relationships>
</file>

<file path=ppt/slides/_rels/slide2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34e27c942a45d3" /><Relationship Type="http://schemas.openxmlformats.org/officeDocument/2006/relationships/oleObject" Target="/ppt/slides/embeddings/embeddedObject39.bin" Id="R89c50739b6694f0e" /><Relationship Type="http://schemas.openxmlformats.org/officeDocument/2006/relationships/image" Target="/ppt/media/image39.emf" Id="R4ea2fef4123249a4" /></Relationships>
</file>

<file path=ppt/slides/_rels/slide2b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189b1e677274fcf" /><Relationship Type="http://schemas.openxmlformats.org/officeDocument/2006/relationships/oleObject" Target="/ppt/slides/embeddings/embeddedObject3a.bin" Id="R8e4dd32a392d428e" /><Relationship Type="http://schemas.openxmlformats.org/officeDocument/2006/relationships/image" Target="/ppt/media/image3a.emf" Id="R8ae499ef3f5046fd" /></Relationships>
</file>

<file path=ppt/slides/_rels/slide2c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3cbc51ac74340d6" /><Relationship Type="http://schemas.openxmlformats.org/officeDocument/2006/relationships/oleObject" Target="/ppt/slides/embeddings/embeddedObject3b.bin" Id="R248e2fb2c6d949ee" /><Relationship Type="http://schemas.openxmlformats.org/officeDocument/2006/relationships/image" Target="/ppt/media/image3b.emf" Id="R585b213a1d3e4465" /></Relationships>
</file>

<file path=ppt/slides/_rels/slide2d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498540d03974170" /><Relationship Type="http://schemas.openxmlformats.org/officeDocument/2006/relationships/oleObject" Target="/ppt/slides/embeddings/embeddedObject3c.bin" Id="R01ecd6a9db714f42" /><Relationship Type="http://schemas.openxmlformats.org/officeDocument/2006/relationships/image" Target="/ppt/media/image3c.emf" Id="Rf0aa6f2f85244601" /></Relationships>
</file>

<file path=ppt/slides/_rels/slide2e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2a93d980ee74707" /><Relationship Type="http://schemas.openxmlformats.org/officeDocument/2006/relationships/oleObject" Target="/ppt/slides/embeddings/embeddedObject3d.bin" Id="Rcfdf3e63db204d72" /><Relationship Type="http://schemas.openxmlformats.org/officeDocument/2006/relationships/image" Target="/ppt/media/image3d.emf" Id="R4ab398d126ea41ce" /></Relationships>
</file>

<file path=ppt/slides/_rels/slide2f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68cdbce8279412d" /><Relationship Type="http://schemas.openxmlformats.org/officeDocument/2006/relationships/oleObject" Target="/ppt/slides/embeddings/embeddedObject3e.bin" Id="Rd494a2636324440e" /><Relationship Type="http://schemas.openxmlformats.org/officeDocument/2006/relationships/image" Target="/ppt/media/image3e.emf" Id="R826d19437e8e401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8cf46cb56784528" /><Relationship Type="http://schemas.openxmlformats.org/officeDocument/2006/relationships/oleObject" Target="/ppt/slides/embeddings/embeddedObject3.bin" Id="Rae0b1cda2791448f" /><Relationship Type="http://schemas.openxmlformats.org/officeDocument/2006/relationships/image" Target="/ppt/media/image3.emf" Id="Rc6c6fb8b1fe94085" /><Relationship Type="http://schemas.openxmlformats.org/officeDocument/2006/relationships/oleObject" Target="/ppt/slides/embeddings/embeddedObject4.bin" Id="Rd82025cf22684c94" /><Relationship Type="http://schemas.openxmlformats.org/officeDocument/2006/relationships/image" Target="/ppt/media/image4.emf" Id="Rbad15736094948ca" /><Relationship Type="http://schemas.openxmlformats.org/officeDocument/2006/relationships/oleObject" Target="/ppt/slides/embeddings/embeddedObject5.bin" Id="R9a97c03fdd714cbe" /><Relationship Type="http://schemas.openxmlformats.org/officeDocument/2006/relationships/image" Target="/ppt/media/image5.emf" Id="R4535a349e311452d" /><Relationship Type="http://schemas.openxmlformats.org/officeDocument/2006/relationships/oleObject" Target="/ppt/slides/embeddings/embeddedObject6.bin" Id="R997030bfcc9e49f4" /><Relationship Type="http://schemas.openxmlformats.org/officeDocument/2006/relationships/image" Target="/ppt/media/image6.emf" Id="R00b4dc9448c14306" /><Relationship Type="http://schemas.openxmlformats.org/officeDocument/2006/relationships/oleObject" Target="/ppt/slides/embeddings/embeddedObject7.bin" Id="R12c7690d95a944f3" /><Relationship Type="http://schemas.openxmlformats.org/officeDocument/2006/relationships/image" Target="/ppt/media/image7.emf" Id="Rddcc9354c9bd4ead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361d49768bb43ac" /><Relationship Type="http://schemas.openxmlformats.org/officeDocument/2006/relationships/oleObject" Target="/ppt/slides/embeddings/embeddedObject8.bin" Id="R82534b891ad240b0" /><Relationship Type="http://schemas.openxmlformats.org/officeDocument/2006/relationships/image" Target="/ppt/media/image8.emf" Id="R8300f5e4b1704319" /><Relationship Type="http://schemas.openxmlformats.org/officeDocument/2006/relationships/oleObject" Target="/ppt/slides/embeddings/embeddedObject9.bin" Id="Rf5dac49c14d54aa1" /><Relationship Type="http://schemas.openxmlformats.org/officeDocument/2006/relationships/image" Target="/ppt/media/image9.emf" Id="R1277cba79ebb4ed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5e13226405347a4" /><Relationship Type="http://schemas.openxmlformats.org/officeDocument/2006/relationships/oleObject" Target="/ppt/slides/embeddings/embeddedObjecta.bin" Id="R884926ea92db4026" /><Relationship Type="http://schemas.openxmlformats.org/officeDocument/2006/relationships/image" Target="/ppt/media/imagea.emf" Id="R73ea619aa1524acd" /><Relationship Type="http://schemas.openxmlformats.org/officeDocument/2006/relationships/oleObject" Target="/ppt/slides/embeddings/embeddedObjectb.bin" Id="R044963b64fd14602" /><Relationship Type="http://schemas.openxmlformats.org/officeDocument/2006/relationships/image" Target="/ppt/media/imageb.emf" Id="Rdbcd4b1fe68f4b8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1505fec19564154" /><Relationship Type="http://schemas.openxmlformats.org/officeDocument/2006/relationships/oleObject" Target="/ppt/slides/embeddings/embeddedObjectc.bin" Id="R386581e50c1b4f0b" /><Relationship Type="http://schemas.openxmlformats.org/officeDocument/2006/relationships/image" Target="/ppt/media/imagec.emf" Id="Rd5350cd9c7a04ded" /><Relationship Type="http://schemas.openxmlformats.org/officeDocument/2006/relationships/oleObject" Target="/ppt/slides/embeddings/embeddedObjectd.bin" Id="Rd42cb45591ab44c0" /><Relationship Type="http://schemas.openxmlformats.org/officeDocument/2006/relationships/image" Target="/ppt/media/imaged.emf" Id="Ra5c48b531064491d" /><Relationship Type="http://schemas.openxmlformats.org/officeDocument/2006/relationships/oleObject" Target="/ppt/slides/embeddings/embeddedObjecte.bin" Id="R8a0a847d08004499" /><Relationship Type="http://schemas.openxmlformats.org/officeDocument/2006/relationships/image" Target="/ppt/media/imagee.emf" Id="R524c96d5f2ce4fe2" /><Relationship Type="http://schemas.openxmlformats.org/officeDocument/2006/relationships/oleObject" Target="/ppt/slides/embeddings/embeddedObjectf.bin" Id="Rf0519ac7d5994658" /><Relationship Type="http://schemas.openxmlformats.org/officeDocument/2006/relationships/image" Target="/ppt/media/imagef.emf" Id="R8ea5014371984314" /><Relationship Type="http://schemas.openxmlformats.org/officeDocument/2006/relationships/oleObject" Target="/ppt/slides/embeddings/embeddedObject10.bin" Id="R61482f4f9a804e38" /><Relationship Type="http://schemas.openxmlformats.org/officeDocument/2006/relationships/image" Target="/ppt/media/image10.emf" Id="R8b9f96c8358f414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d51ef73ca254aba" /><Relationship Type="http://schemas.openxmlformats.org/officeDocument/2006/relationships/oleObject" Target="/ppt/slides/embeddings/embeddedObject11.bin" Id="R44367626bffd463f" /><Relationship Type="http://schemas.openxmlformats.org/officeDocument/2006/relationships/image" Target="/ppt/media/image11.emf" Id="Ra8c90f6c2e05413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4c27165d2ed4a86" /><Relationship Type="http://schemas.openxmlformats.org/officeDocument/2006/relationships/oleObject" Target="/ppt/slides/embeddings/embeddedObject12.bin" Id="Rfc57eb28452847ac" /><Relationship Type="http://schemas.openxmlformats.org/officeDocument/2006/relationships/image" Target="/ppt/media/image12.emf" Id="Ra21c2c21180243a8" /><Relationship Type="http://schemas.openxmlformats.org/officeDocument/2006/relationships/oleObject" Target="/ppt/slides/embeddings/embeddedObject13.bin" Id="Redcee39b807548c1" /><Relationship Type="http://schemas.openxmlformats.org/officeDocument/2006/relationships/image" Target="/ppt/media/image13.emf" Id="Rafd43a42446547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c01d9b60e434e99" /><Relationship Type="http://schemas.openxmlformats.org/officeDocument/2006/relationships/oleObject" Target="/ppt/slides/embeddings/embeddedObject14.bin" Id="Rf8f2531afe9c448e" /><Relationship Type="http://schemas.openxmlformats.org/officeDocument/2006/relationships/image" Target="/ppt/media/image14.emf" Id="R51cd035306bc4ce3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e215c383c98480f" /><Relationship Type="http://schemas.openxmlformats.org/officeDocument/2006/relationships/oleObject" Target="/ppt/slides/embeddings/embeddedObject15.bin" Id="R0a5a0e5c7f8047f6" /><Relationship Type="http://schemas.openxmlformats.org/officeDocument/2006/relationships/image" Target="/ppt/media/image15.emf" Id="Rab57d1bd7b714b3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5c3c1f7d48e4f58" /><Relationship Type="http://schemas.openxmlformats.org/officeDocument/2006/relationships/oleObject" Target="/ppt/slides/embeddings/embeddedObject16.bin" Id="R73403df7c93e4985" /><Relationship Type="http://schemas.openxmlformats.org/officeDocument/2006/relationships/image" Target="/ppt/media/image16.emf" Id="R567cef1fd48d4b8e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f9569a77a0b4a43" /><Relationship Type="http://schemas.openxmlformats.org/officeDocument/2006/relationships/oleObject" Target="/ppt/slides/embeddings/embeddedObject17.bin" Id="Rb3ecfeff74834f42" /><Relationship Type="http://schemas.openxmlformats.org/officeDocument/2006/relationships/image" Target="/ppt/media/image17.emf" Id="R0bfbbb4ede954f96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103d2d7094c4e60" /><Relationship Type="http://schemas.openxmlformats.org/officeDocument/2006/relationships/oleObject" Target="/ppt/slides/embeddings/embeddedObject18.bin" Id="R30592e35826f4694" /><Relationship Type="http://schemas.openxmlformats.org/officeDocument/2006/relationships/image" Target="/ppt/media/image18.emf" Id="R8616b863c754428c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4424362c4bb4828" /><Relationship Type="http://schemas.openxmlformats.org/officeDocument/2006/relationships/oleObject" Target="/ppt/slides/embeddings/embeddedObject19.bin" Id="Rbc5dfb9f1c894f57" /><Relationship Type="http://schemas.openxmlformats.org/officeDocument/2006/relationships/image" Target="/ppt/media/image19.emf" Id="R6b16916a9bac4fbf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0468b5c1d874da8" /><Relationship Type="http://schemas.openxmlformats.org/officeDocument/2006/relationships/oleObject" Target="/ppt/slides/embeddings/embeddedObject1a.bin" Id="R40b53bacf8254416" /><Relationship Type="http://schemas.openxmlformats.org/officeDocument/2006/relationships/image" Target="/ppt/media/image1a.emf" Id="Rb5a19928282d4166" /></Relationships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NFIB vs Employment Cost Index in the USA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689d6ca7d894111" imgW="12191760" imgH="6858000" progId="Mbnd.mbnd">
              <p:embed/>
              <p:pic>
                <p:nvPicPr>
                  <p:cNvPr id="2" name="NFIB vs Employment Cost Index in the USA"/>
                  <p:cNvPicPr>
                    <a:picLocks noChangeAspect="1"/>
                  </p:cNvPicPr>
                  <p:nvPr/>
                </p:nvPicPr>
                <p:blipFill>
                  <a:blip r:embed="Rd12288bf999f428c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China Credit Impuls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1ddd5590adf245e8" imgW="4032000" imgH="3404880" progId="Mbnd.mbnd">
              <p:embed/>
              <p:pic>
                <p:nvPicPr>
                  <p:cNvPr id="2" name="China Credit Impulse"/>
                  <p:cNvPicPr>
                    <a:picLocks noChangeAspect="1"/>
                  </p:cNvPicPr>
                  <p:nvPr/>
                </p:nvPicPr>
                <p:blipFill>
                  <a:blip r:embed="R788cef23f0474f39"/>
                  <a:stretch>
                    <a:fillRect/>
                  </a:stretch>
                </p:blipFill>
                <p:spPr>
                  <a:xfrm>
                    <a:off x="0" y="0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3" name="Social Financing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3452812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40d49c0f9cbb4459" imgW="4032000" imgH="3404880" progId="Mbnd.mbnd">
              <p:embed/>
              <p:pic>
                <p:nvPicPr>
                  <p:cNvPr id="3" name="Social Financing"/>
                  <p:cNvPicPr>
                    <a:picLocks noChangeAspect="1"/>
                  </p:cNvPicPr>
                  <p:nvPr/>
                </p:nvPicPr>
                <p:blipFill>
                  <a:blip r:embed="Ra0a95ea3d2984ccb"/>
                  <a:stretch>
                    <a:fillRect/>
                  </a:stretch>
                </p:blipFill>
                <p:spPr>
                  <a:xfrm>
                    <a:off x="0" y="3452812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4" name="China Iron Ore Price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4079875" y="0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c9a4285153e3416b" imgW="4032000" imgH="3404880" progId="Mbnd.mbnd">
              <p:embed/>
              <p:pic>
                <p:nvPicPr>
                  <p:cNvPr id="4" name="China Iron Ore Price Index"/>
                  <p:cNvPicPr>
                    <a:picLocks noChangeAspect="1"/>
                  </p:cNvPicPr>
                  <p:nvPr/>
                </p:nvPicPr>
                <p:blipFill>
                  <a:blip r:embed="R48094ae587ad4263"/>
                  <a:stretch>
                    <a:fillRect/>
                  </a:stretch>
                </p:blipFill>
                <p:spPr>
                  <a:xfrm>
                    <a:off x="4079875" y="0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5" name="China Manufacturing Growth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4079875" y="3452812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9920d8a06ef483c" imgW="4032000" imgH="3404880" progId="Mbnd.mbnd">
              <p:embed/>
              <p:pic>
                <p:nvPicPr>
                  <p:cNvPr id="5" name="China Manufacturing Growth"/>
                  <p:cNvPicPr>
                    <a:picLocks noChangeAspect="1"/>
                  </p:cNvPicPr>
                  <p:nvPr/>
                </p:nvPicPr>
                <p:blipFill>
                  <a:blip r:embed="Rb1c732be236a4355"/>
                  <a:stretch>
                    <a:fillRect/>
                  </a:stretch>
                </p:blipFill>
                <p:spPr>
                  <a:xfrm>
                    <a:off x="4079875" y="3452812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6" name="China Completed Investment in Real Estat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8159750" y="0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e032c6d7d5fe423c" imgW="4032000" imgH="3404880" progId="Mbnd.mbnd">
              <p:embed/>
              <p:pic>
                <p:nvPicPr>
                  <p:cNvPr id="6" name="China Completed Investment in Real Estate"/>
                  <p:cNvPicPr>
                    <a:picLocks noChangeAspect="1"/>
                  </p:cNvPicPr>
                  <p:nvPr/>
                </p:nvPicPr>
                <p:blipFill>
                  <a:blip r:embed="R783987c33e7d4b5a"/>
                  <a:stretch>
                    <a:fillRect/>
                  </a:stretch>
                </p:blipFill>
                <p:spPr>
                  <a:xfrm>
                    <a:off x="8159750" y="0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K Credit Impuls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58b2c269adf74446" imgW="12191760" imgH="6858000" progId="Mbnd.mbnd">
              <p:embed/>
              <p:pic>
                <p:nvPicPr>
                  <p:cNvPr id="2" name="UK Credit Impulse"/>
                  <p:cNvPicPr>
                    <a:picLocks noChangeAspect="1"/>
                  </p:cNvPicPr>
                  <p:nvPr/>
                </p:nvPicPr>
                <p:blipFill>
                  <a:blip r:embed="R39ed460a470c403f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New Car Registrations vs UK Consumer Confidence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bdd2b260da9b484d" imgW="12191760" imgH="6858000" progId="Mbnd.mbnd">
              <p:embed/>
              <p:pic>
                <p:nvPicPr>
                  <p:cNvPr id="2" name="New Car Registrations vs UK Consumer Confidence Index"/>
                  <p:cNvPicPr>
                    <a:picLocks noChangeAspect="1"/>
                  </p:cNvPicPr>
                  <p:nvPr/>
                </p:nvPicPr>
                <p:blipFill>
                  <a:blip r:embed="R51876be6fd3c402a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CPB World Trade Volum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0298ec0e17b24f62" imgW="12191760" imgH="6858000" progId="Mbnd.mbnd">
              <p:embed/>
              <p:pic>
                <p:nvPicPr>
                  <p:cNvPr id="2" name="CPB World Trade Volume"/>
                  <p:cNvPicPr>
                    <a:picLocks noChangeAspect="1"/>
                  </p:cNvPicPr>
                  <p:nvPr/>
                </p:nvPicPr>
                <p:blipFill>
                  <a:blip r:embed="R1059d7a09aa148be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Global and G4 Broad Money Supply Growth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4beba2a6e2f7486d" imgW="12191760" imgH="6858000" progId="Mbnd.mbnd">
              <p:embed/>
              <p:pic>
                <p:nvPicPr>
                  <p:cNvPr id="2" name="Global and G4 Broad Money Supply Growth"/>
                  <p:cNvPicPr>
                    <a:picLocks noChangeAspect="1"/>
                  </p:cNvPicPr>
                  <p:nvPr/>
                </p:nvPicPr>
                <p:blipFill>
                  <a:blip r:embed="R53ab015341794c57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OECD Private Sector Confidenc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2b214913d37450f" imgW="12191760" imgH="6858000" progId="Mbnd.mbnd">
              <p:embed/>
              <p:pic>
                <p:nvPicPr>
                  <p:cNvPr id="2" name="OECD Private Sector Confidence"/>
                  <p:cNvPicPr>
                    <a:picLocks noChangeAspect="1"/>
                  </p:cNvPicPr>
                  <p:nvPr/>
                </p:nvPicPr>
                <p:blipFill>
                  <a:blip r:embed="R961ed346bf6f48c2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South Korea Export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d9ce389c1178452c" imgW="12191760" imgH="6858000" progId="Mbnd.mbnd">
              <p:embed/>
              <p:pic>
                <p:nvPicPr>
                  <p:cNvPr id="2" name="South Korea Exports"/>
                  <p:cNvPicPr>
                    <a:picLocks noChangeAspect="1"/>
                  </p:cNvPicPr>
                  <p:nvPr/>
                </p:nvPicPr>
                <p:blipFill>
                  <a:blip r:embed="R4dc87a9db37e407b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Citi Economic Surprise Eurozon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3d2346865a114ce9" imgW="12191760" imgH="6858000" progId="Mbnd.mbnd">
              <p:embed/>
              <p:pic>
                <p:nvPicPr>
                  <p:cNvPr id="2" name="Citi Economic Surprise Eurozone"/>
                  <p:cNvPicPr>
                    <a:picLocks noChangeAspect="1"/>
                  </p:cNvPicPr>
                  <p:nvPr/>
                </p:nvPicPr>
                <p:blipFill>
                  <a:blip r:embed="R13e5591e6e9740bf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EuroCOIN Growth Indicator vs GDP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80f4c9cd631b44fa" imgW="12191760" imgH="6858000" progId="Mbnd.mbnd">
              <p:embed/>
              <p:pic>
                <p:nvPicPr>
                  <p:cNvPr id="2" name="EuroCOIN Growth Indicator vs GDP"/>
                  <p:cNvPicPr>
                    <a:picLocks noChangeAspect="1"/>
                  </p:cNvPicPr>
                  <p:nvPr/>
                </p:nvPicPr>
                <p:blipFill>
                  <a:blip r:embed="Re897f86ac9b843ee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a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Euro Area Domestic Demand vs M1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d83cc66305f846e5" imgW="12191760" imgH="6858000" progId="Mbnd.mbnd">
              <p:embed/>
              <p:pic>
                <p:nvPicPr>
                  <p:cNvPr id="2" name="Euro Area Domestic Demand vs M1"/>
                  <p:cNvPicPr>
                    <a:picLocks noChangeAspect="1"/>
                  </p:cNvPicPr>
                  <p:nvPr/>
                </p:nvPicPr>
                <p:blipFill>
                  <a:blip r:embed="R37764c135f8947bb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b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Euro Area Credit Impuls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e9c38c8025044ab4" imgW="12191760" imgH="6858000" progId="Mbnd.mbnd">
              <p:embed/>
              <p:pic>
                <p:nvPicPr>
                  <p:cNvPr id="2" name="Euro Area Credit Impulse"/>
                  <p:cNvPicPr>
                    <a:picLocks noChangeAspect="1"/>
                  </p:cNvPicPr>
                  <p:nvPr/>
                </p:nvPicPr>
                <p:blipFill>
                  <a:blip r:embed="R03546504627d4a5b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c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Citi Economic Surprise U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c058f8659933432f" imgW="12191760" imgH="6858000" progId="Mbnd.mbnd">
              <p:embed/>
              <p:pic>
                <p:nvPicPr>
                  <p:cNvPr id="2" name="Citi Economic Surprise US"/>
                  <p:cNvPicPr>
                    <a:picLocks noChangeAspect="1"/>
                  </p:cNvPicPr>
                  <p:nvPr/>
                </p:nvPicPr>
                <p:blipFill>
                  <a:blip r:embed="Rd65405dbeefb4f77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d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 Credit Impuls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6fe3a0ea82074567" imgW="12191760" imgH="6858000" progId="Mbnd.mbnd">
              <p:embed/>
              <p:pic>
                <p:nvPicPr>
                  <p:cNvPr id="2" name="US Credit Impulse"/>
                  <p:cNvPicPr>
                    <a:picLocks noChangeAspect="1"/>
                  </p:cNvPicPr>
                  <p:nvPr/>
                </p:nvPicPr>
                <p:blipFill>
                  <a:blip r:embed="Rbc1dc43cc47f4a2c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e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Leading Economic Index by the Conference Board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9d80a9be77484de7" imgW="12191760" imgH="6858000" progId="Mbnd.mbnd">
              <p:embed/>
              <p:pic>
                <p:nvPicPr>
                  <p:cNvPr id="2" name="Leading Economic Index by the Conference Board"/>
                  <p:cNvPicPr>
                    <a:picLocks noChangeAspect="1"/>
                  </p:cNvPicPr>
                  <p:nvPr/>
                </p:nvPicPr>
                <p:blipFill>
                  <a:blip r:embed="Rdb926ba1f56846e2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1f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 Consumer Survey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0854d2d174a04f1e" imgW="12191760" imgH="6858000" progId="Mbnd.mbnd">
              <p:embed/>
              <p:pic>
                <p:nvPicPr>
                  <p:cNvPr id="2" name="US Consumer Surveys"/>
                  <p:cNvPicPr>
                    <a:picLocks noChangeAspect="1"/>
                  </p:cNvPicPr>
                  <p:nvPr/>
                </p:nvPicPr>
                <p:blipFill>
                  <a:blip r:embed="R07e839795fa04149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S&amp;P 500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95250" y="95250"/>
          <a:ext xmlns:a="http://schemas.openxmlformats.org/drawingml/2006/main" cx="5953125" cy="6667384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cea5a1ad6dda459f" imgW="5952960" imgH="6667200" progId="Mbnd.mbnd">
              <p:embed/>
              <p:pic>
                <p:nvPicPr>
                  <p:cNvPr id="2" name="S&amp;P 500"/>
                  <p:cNvPicPr>
                    <a:picLocks noChangeAspect="1"/>
                  </p:cNvPicPr>
                  <p:nvPr/>
                </p:nvPicPr>
                <p:blipFill>
                  <a:blip r:embed="R430d9c0954324c5e"/>
                  <a:stretch>
                    <a:fillRect/>
                  </a:stretch>
                </p:blipFill>
                <p:spPr>
                  <a:xfrm>
                    <a:off x="95250" y="95250"/>
                    <a:ext cx="5953125" cy="6667384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3" name="STOXX 600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6143625" y="95250"/>
          <a:ext xmlns:a="http://schemas.openxmlformats.org/drawingml/2006/main" cx="5953125" cy="6667384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d2e18f4e9264e46" imgW="5952960" imgH="6667200" progId="Mbnd.mbnd">
              <p:embed/>
              <p:pic>
                <p:nvPicPr>
                  <p:cNvPr id="3" name="STOXX 600"/>
                  <p:cNvPicPr>
                    <a:picLocks noChangeAspect="1"/>
                  </p:cNvPicPr>
                  <p:nvPr/>
                </p:nvPicPr>
                <p:blipFill>
                  <a:blip r:embed="R11af5c64a1dd485d"/>
                  <a:stretch>
                    <a:fillRect/>
                  </a:stretch>
                </p:blipFill>
                <p:spPr>
                  <a:xfrm>
                    <a:off x="6143625" y="95250"/>
                    <a:ext cx="5953125" cy="6667384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2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 Wage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8ea042863af443fc" imgW="12191760" imgH="6858000" progId="Mbnd.mbnd">
              <p:embed/>
              <p:pic>
                <p:nvPicPr>
                  <p:cNvPr id="2" name="US Wages"/>
                  <p:cNvPicPr>
                    <a:picLocks noChangeAspect="1"/>
                  </p:cNvPicPr>
                  <p:nvPr/>
                </p:nvPicPr>
                <p:blipFill>
                  <a:blip r:embed="R9696a9a62d0440b5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Japan Credit Impuls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1eddd4cf4ee542bc" imgW="12191760" imgH="6858000" progId="Mbnd.mbnd">
              <p:embed/>
              <p:pic>
                <p:nvPicPr>
                  <p:cNvPr id="2" name="Japan Credit Impulse"/>
                  <p:cNvPicPr>
                    <a:picLocks noChangeAspect="1"/>
                  </p:cNvPicPr>
                  <p:nvPr/>
                </p:nvPicPr>
                <p:blipFill>
                  <a:blip r:embed="R412c126d6a4e47e5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Japan Machine Tool Order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463fbd3e19284feb" imgW="12191760" imgH="6858000" progId="Mbnd.mbnd">
              <p:embed/>
              <p:pic>
                <p:nvPicPr>
                  <p:cNvPr id="2" name="Japan Machine Tool Orders"/>
                  <p:cNvPicPr>
                    <a:picLocks noChangeAspect="1"/>
                  </p:cNvPicPr>
                  <p:nvPr/>
                </p:nvPicPr>
                <p:blipFill>
                  <a:blip r:embed="R728bd254d32b484d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AUDJPY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0817b9dead004a28" imgW="12191760" imgH="6858000" progId="Mbnd.mbnd">
              <p:embed/>
              <p:pic>
                <p:nvPicPr>
                  <p:cNvPr id="2" name="AUDJPY"/>
                  <p:cNvPicPr>
                    <a:picLocks noChangeAspect="1"/>
                  </p:cNvPicPr>
                  <p:nvPr/>
                </p:nvPicPr>
                <p:blipFill>
                  <a:blip r:embed="Rb39e85784b4946c2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Evolution of Asian Currencies (ex. Japan) vs USD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61d112d35f4f45f3" imgW="12191760" imgH="6858000" progId="Mbnd.mbnd">
              <p:embed/>
              <p:pic>
                <p:nvPicPr>
                  <p:cNvPr id="2" name="Evolution of Asian Currencies (ex. Japan) vs USD"/>
                  <p:cNvPicPr>
                    <a:picLocks noChangeAspect="1"/>
                  </p:cNvPicPr>
                  <p:nvPr/>
                </p:nvPicPr>
                <p:blipFill>
                  <a:blip r:embed="R7480443915074bc7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Club-Med 10-Y Bond Spread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9c2728e8ee8842d2" imgW="12191760" imgH="6858000" progId="Mbnd.mbnd">
              <p:embed/>
              <p:pic>
                <p:nvPicPr>
                  <p:cNvPr id="2" name="Club-Med 10-Y Bond Spread"/>
                  <p:cNvPicPr>
                    <a:picLocks noChangeAspect="1"/>
                  </p:cNvPicPr>
                  <p:nvPr/>
                </p:nvPicPr>
                <p:blipFill>
                  <a:blip r:embed="Rc923a1febb874ff7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Sentix Break-Up Probability for Italy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3753ba401ea48a9" imgW="12191760" imgH="6858000" progId="Mbnd.mbnd">
              <p:embed/>
              <p:pic>
                <p:nvPicPr>
                  <p:cNvPr id="2" name="Sentix Break-Up Probability for Italy"/>
                  <p:cNvPicPr>
                    <a:picLocks noChangeAspect="1"/>
                  </p:cNvPicPr>
                  <p:nvPr/>
                </p:nvPicPr>
                <p:blipFill>
                  <a:blip r:embed="Rc1ae090d1be34bd2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Financial Conditions in the USA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2f551ccbe01f434a" imgW="12191760" imgH="6858000" progId="Mbnd.mbnd">
              <p:embed/>
              <p:pic>
                <p:nvPicPr>
                  <p:cNvPr id="2" name="Financial Conditions in the USA"/>
                  <p:cNvPicPr>
                    <a:picLocks noChangeAspect="1"/>
                  </p:cNvPicPr>
                  <p:nvPr/>
                </p:nvPicPr>
                <p:blipFill>
                  <a:blip r:embed="R07123dd3e13344f5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 30-Year Mortgage Rate, Average Interest Rat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5f71682cb6e646ab" imgW="12191760" imgH="6858000" progId="Mbnd.mbnd">
              <p:embed/>
              <p:pic>
                <p:nvPicPr>
                  <p:cNvPr id="2" name="US 30-Year Mortgage Rate, Average Interest Rate"/>
                  <p:cNvPicPr>
                    <a:picLocks noChangeAspect="1"/>
                  </p:cNvPicPr>
                  <p:nvPr/>
                </p:nvPicPr>
                <p:blipFill>
                  <a:blip r:embed="R0bbd99fd274341b1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D Liquidity Indicator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170e88b34764417" imgW="12191760" imgH="6858000" progId="Mbnd.mbnd">
              <p:embed/>
              <p:pic>
                <p:nvPicPr>
                  <p:cNvPr id="2" name="USD Liquidity Indicator"/>
                  <p:cNvPicPr>
                    <a:picLocks noChangeAspect="1"/>
                  </p:cNvPicPr>
                  <p:nvPr/>
                </p:nvPicPr>
                <p:blipFill>
                  <a:blip r:embed="R7d9a1583724d4ed8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a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Shibor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89c50739b6694f0e" imgW="12191760" imgH="6858000" progId="Mbnd.mbnd">
              <p:embed/>
              <p:pic>
                <p:nvPicPr>
                  <p:cNvPr id="2" name="Shibor"/>
                  <p:cNvPicPr>
                    <a:picLocks noChangeAspect="1"/>
                  </p:cNvPicPr>
                  <p:nvPr/>
                </p:nvPicPr>
                <p:blipFill>
                  <a:blip r:embed="R4ea2fef4123249a4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b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Geopolitical Risk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8e4dd32a392d428e" imgW="12191760" imgH="6858000" progId="Mbnd.mbnd">
              <p:embed/>
              <p:pic>
                <p:nvPicPr>
                  <p:cNvPr id="2" name="Geopolitical Risk Index"/>
                  <p:cNvPicPr>
                    <a:picLocks noChangeAspect="1"/>
                  </p:cNvPicPr>
                  <p:nvPr/>
                </p:nvPicPr>
                <p:blipFill>
                  <a:blip r:embed="R8ae499ef3f5046fd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c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VIX vs Political Uncertainty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248e2fb2c6d949ee" imgW="12191760" imgH="6858000" progId="Mbnd.mbnd">
              <p:embed/>
              <p:pic>
                <p:nvPicPr>
                  <p:cNvPr id="2" name="VIX vs Political Uncertainty"/>
                  <p:cNvPicPr>
                    <a:picLocks noChangeAspect="1"/>
                  </p:cNvPicPr>
                  <p:nvPr/>
                </p:nvPicPr>
                <p:blipFill>
                  <a:blip r:embed="R585b213a1d3e4465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d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Recession Probability From NY FED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01ecd6a9db714f42" imgW="12191760" imgH="6858000" progId="Mbnd.mbnd">
              <p:embed/>
              <p:pic>
                <p:nvPicPr>
                  <p:cNvPr id="2" name="Recession Probability From NY FED"/>
                  <p:cNvPicPr>
                    <a:picLocks noChangeAspect="1"/>
                  </p:cNvPicPr>
                  <p:nvPr/>
                </p:nvPicPr>
                <p:blipFill>
                  <a:blip r:embed="Rf0aa6f2f85244601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e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 Yield Curv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cfdf3e63db204d72" imgW="12191760" imgH="6858000" progId="Mbnd.mbnd">
              <p:embed/>
              <p:pic>
                <p:nvPicPr>
                  <p:cNvPr id="2" name="US Yield Curve"/>
                  <p:cNvPicPr>
                    <a:picLocks noChangeAspect="1"/>
                  </p:cNvPicPr>
                  <p:nvPr/>
                </p:nvPicPr>
                <p:blipFill>
                  <a:blip r:embed="R4ab398d126ea41ce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2f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 Yield Curve vs VI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d494a2636324440e" imgW="12191760" imgH="6858000" progId="Mbnd.mbnd">
              <p:embed/>
              <p:pic>
                <p:nvPicPr>
                  <p:cNvPr id="2" name="US Yield Curve vs VIX"/>
                  <p:cNvPicPr>
                    <a:picLocks noChangeAspect="1"/>
                  </p:cNvPicPr>
                  <p:nvPr/>
                </p:nvPicPr>
                <p:blipFill>
                  <a:blip r:embed="R826d19437e8e4011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DAX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95250" y="95250"/>
          <a:ext xmlns:a="http://schemas.openxmlformats.org/drawingml/2006/main" cx="3937000" cy="3286113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ae0b1cda2791448f" imgW="3936960" imgH="3286080" progId="Mbnd.mbnd">
              <p:embed/>
              <p:pic>
                <p:nvPicPr>
                  <p:cNvPr id="2" name="DAX Index"/>
                  <p:cNvPicPr>
                    <a:picLocks noChangeAspect="1"/>
                  </p:cNvPicPr>
                  <p:nvPr/>
                </p:nvPicPr>
                <p:blipFill>
                  <a:blip r:embed="Rc6c6fb8b1fe94085"/>
                  <a:stretch>
                    <a:fillRect/>
                  </a:stretch>
                </p:blipFill>
                <p:spPr>
                  <a:xfrm>
                    <a:off x="95250" y="95250"/>
                    <a:ext cx="3937000" cy="328611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3" name="CAC 40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95250" y="3476625"/>
          <a:ext xmlns:a="http://schemas.openxmlformats.org/drawingml/2006/main" cx="3937000" cy="3286113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d82025cf22684c94" imgW="3936960" imgH="3286080" progId="Mbnd.mbnd">
              <p:embed/>
              <p:pic>
                <p:nvPicPr>
                  <p:cNvPr id="3" name="CAC 40 Index"/>
                  <p:cNvPicPr>
                    <a:picLocks noChangeAspect="1"/>
                  </p:cNvPicPr>
                  <p:nvPr/>
                </p:nvPicPr>
                <p:blipFill>
                  <a:blip r:embed="Rbad15736094948ca"/>
                  <a:stretch>
                    <a:fillRect/>
                  </a:stretch>
                </p:blipFill>
                <p:spPr>
                  <a:xfrm>
                    <a:off x="95250" y="3476625"/>
                    <a:ext cx="3937000" cy="328611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4" name="FTSE 100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4127500" y="95250"/>
          <a:ext xmlns:a="http://schemas.openxmlformats.org/drawingml/2006/main" cx="3937000" cy="3286113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9a97c03fdd714cbe" imgW="3936960" imgH="3286080" progId="Mbnd.mbnd">
              <p:embed/>
              <p:pic>
                <p:nvPicPr>
                  <p:cNvPr id="4" name="FTSE 100 Index"/>
                  <p:cNvPicPr>
                    <a:picLocks noChangeAspect="1"/>
                  </p:cNvPicPr>
                  <p:nvPr/>
                </p:nvPicPr>
                <p:blipFill>
                  <a:blip r:embed="R4535a349e311452d"/>
                  <a:stretch>
                    <a:fillRect/>
                  </a:stretch>
                </p:blipFill>
                <p:spPr>
                  <a:xfrm>
                    <a:off x="4127500" y="95250"/>
                    <a:ext cx="3937000" cy="328611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5" name="FTSE MIB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4127500" y="3476625"/>
          <a:ext xmlns:a="http://schemas.openxmlformats.org/drawingml/2006/main" cx="3937000" cy="3286113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997030bfcc9e49f4" imgW="3936960" imgH="3286080" progId="Mbnd.mbnd">
              <p:embed/>
              <p:pic>
                <p:nvPicPr>
                  <p:cNvPr id="5" name="FTSE MIB Index"/>
                  <p:cNvPicPr>
                    <a:picLocks noChangeAspect="1"/>
                  </p:cNvPicPr>
                  <p:nvPr/>
                </p:nvPicPr>
                <p:blipFill>
                  <a:blip r:embed="R00b4dc9448c14306"/>
                  <a:stretch>
                    <a:fillRect/>
                  </a:stretch>
                </p:blipFill>
                <p:spPr>
                  <a:xfrm>
                    <a:off x="4127500" y="3476625"/>
                    <a:ext cx="3937000" cy="328611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6" name="Eurozone Economic Surprise Index vs Euro Stoxx 50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8159750" y="95250"/>
          <a:ext xmlns:a="http://schemas.openxmlformats.org/drawingml/2006/main" cx="3937000" cy="3286113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12c7690d95a944f3" imgW="3936960" imgH="3286080" progId="Mbnd.mbnd">
              <p:embed/>
              <p:pic>
                <p:nvPicPr>
                  <p:cNvPr id="6" name="Eurozone Economic Surprise Index vs Euro Stoxx 50"/>
                  <p:cNvPicPr>
                    <a:picLocks noChangeAspect="1"/>
                  </p:cNvPicPr>
                  <p:nvPr/>
                </p:nvPicPr>
                <p:blipFill>
                  <a:blip r:embed="Rddcc9354c9bd4ead"/>
                  <a:stretch>
                    <a:fillRect/>
                  </a:stretch>
                </p:blipFill>
                <p:spPr>
                  <a:xfrm>
                    <a:off x="8159750" y="95250"/>
                    <a:ext cx="3937000" cy="3286113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VIX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607212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82534b891ad240b0" imgW="6072120" imgH="6858000" progId="Mbnd.mbnd">
              <p:embed/>
              <p:pic>
                <p:nvPicPr>
                  <p:cNvPr id="2" name="VIX Index"/>
                  <p:cNvPicPr>
                    <a:picLocks noChangeAspect="1"/>
                  </p:cNvPicPr>
                  <p:nvPr/>
                </p:nvPicPr>
                <p:blipFill>
                  <a:blip r:embed="R8300f5e4b1704319"/>
                  <a:stretch>
                    <a:fillRect/>
                  </a:stretch>
                </p:blipFill>
                <p:spPr>
                  <a:xfrm>
                    <a:off x="0" y="0"/>
                    <a:ext cx="607212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3" name="Move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6119812" y="0"/>
          <a:ext xmlns:a="http://schemas.openxmlformats.org/drawingml/2006/main" cx="607212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5dac49c14d54aa1" imgW="6072120" imgH="6858000" progId="Mbnd.mbnd">
              <p:embed/>
              <p:pic>
                <p:nvPicPr>
                  <p:cNvPr id="3" name="Move Index"/>
                  <p:cNvPicPr>
                    <a:picLocks noChangeAspect="1"/>
                  </p:cNvPicPr>
                  <p:nvPr/>
                </p:nvPicPr>
                <p:blipFill>
                  <a:blip r:embed="R1277cba79ebb4edd"/>
                  <a:stretch>
                    <a:fillRect/>
                  </a:stretch>
                </p:blipFill>
                <p:spPr>
                  <a:xfrm>
                    <a:off x="6119812" y="0"/>
                    <a:ext cx="607212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MSCI World, Growth vs Valu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607212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884926ea92db4026" imgW="6072120" imgH="6858000" progId="Mbnd.mbnd">
              <p:embed/>
              <p:pic>
                <p:nvPicPr>
                  <p:cNvPr id="2" name="MSCI World, Growth vs Value"/>
                  <p:cNvPicPr>
                    <a:picLocks noChangeAspect="1"/>
                  </p:cNvPicPr>
                  <p:nvPr/>
                </p:nvPicPr>
                <p:blipFill>
                  <a:blip r:embed="R73ea619aa1524acd"/>
                  <a:stretch>
                    <a:fillRect/>
                  </a:stretch>
                </p:blipFill>
                <p:spPr>
                  <a:xfrm>
                    <a:off x="0" y="0"/>
                    <a:ext cx="607212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3" name="EM Equitie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6119812" y="0"/>
          <a:ext xmlns:a="http://schemas.openxmlformats.org/drawingml/2006/main" cx="607212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044963b64fd14602" imgW="6072120" imgH="6858000" progId="Mbnd.mbnd">
              <p:embed/>
              <p:pic>
                <p:nvPicPr>
                  <p:cNvPr id="3" name="EM Equities"/>
                  <p:cNvPicPr>
                    <a:picLocks noChangeAspect="1"/>
                  </p:cNvPicPr>
                  <p:nvPr/>
                </p:nvPicPr>
                <p:blipFill>
                  <a:blip r:embed="Rdbcd4b1fe68f4b81"/>
                  <a:stretch>
                    <a:fillRect/>
                  </a:stretch>
                </p:blipFill>
                <p:spPr>
                  <a:xfrm>
                    <a:off x="6119812" y="0"/>
                    <a:ext cx="607212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D Spot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386581e50c1b4f0b" imgW="4032000" imgH="3404880" progId="Mbnd.mbnd">
              <p:embed/>
              <p:pic>
                <p:nvPicPr>
                  <p:cNvPr id="2" name="USD Spot"/>
                  <p:cNvPicPr>
                    <a:picLocks noChangeAspect="1"/>
                  </p:cNvPicPr>
                  <p:nvPr/>
                </p:nvPicPr>
                <p:blipFill>
                  <a:blip r:embed="Rd5350cd9c7a04ded"/>
                  <a:stretch>
                    <a:fillRect/>
                  </a:stretch>
                </p:blipFill>
                <p:spPr>
                  <a:xfrm>
                    <a:off x="0" y="0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3" name="Yuan Fixing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3452812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d42cb45591ab44c0" imgW="4032000" imgH="3404880" progId="Mbnd.mbnd">
              <p:embed/>
              <p:pic>
                <p:nvPicPr>
                  <p:cNvPr id="3" name="Yuan Fixing"/>
                  <p:cNvPicPr>
                    <a:picLocks noChangeAspect="1"/>
                  </p:cNvPicPr>
                  <p:nvPr/>
                </p:nvPicPr>
                <p:blipFill>
                  <a:blip r:embed="Ra5c48b531064491d"/>
                  <a:stretch>
                    <a:fillRect/>
                  </a:stretch>
                </p:blipFill>
                <p:spPr>
                  <a:xfrm>
                    <a:off x="0" y="3452812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4" name="USDCNY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4079875" y="0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8a0a847d08004499" imgW="4032000" imgH="3404880" progId="Mbnd.mbnd">
              <p:embed/>
              <p:pic>
                <p:nvPicPr>
                  <p:cNvPr id="4" name="USDCNY"/>
                  <p:cNvPicPr>
                    <a:picLocks noChangeAspect="1"/>
                  </p:cNvPicPr>
                  <p:nvPr/>
                </p:nvPicPr>
                <p:blipFill>
                  <a:blip r:embed="R524c96d5f2ce4fe2"/>
                  <a:stretch>
                    <a:fillRect/>
                  </a:stretch>
                </p:blipFill>
                <p:spPr>
                  <a:xfrm>
                    <a:off x="4079875" y="0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5" name="Dollar Index vs Global Trade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4079875" y="3452812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0519ac7d5994658" imgW="4032000" imgH="3404880" progId="Mbnd.mbnd">
              <p:embed/>
              <p:pic>
                <p:nvPicPr>
                  <p:cNvPr id="5" name="Dollar Index vs Global Trade"/>
                  <p:cNvPicPr>
                    <a:picLocks noChangeAspect="1"/>
                  </p:cNvPicPr>
                  <p:nvPr/>
                </p:nvPicPr>
                <p:blipFill>
                  <a:blip r:embed="R8ea5014371984314"/>
                  <a:stretch>
                    <a:fillRect/>
                  </a:stretch>
                </p:blipFill>
                <p:spPr>
                  <a:xfrm>
                    <a:off x="4079875" y="3452812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6" name="Euro Area, NEER and REER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8159750" y="0"/>
          <a:ext xmlns:a="http://schemas.openxmlformats.org/drawingml/2006/main" cx="4032250" cy="3405091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61482f4f9a804e38" imgW="4032000" imgH="3404880" progId="Mbnd.mbnd">
              <p:embed/>
              <p:pic>
                <p:nvPicPr>
                  <p:cNvPr id="6" name="Euro Area, NEER and REER"/>
                  <p:cNvPicPr>
                    <a:picLocks noChangeAspect="1"/>
                  </p:cNvPicPr>
                  <p:nvPr/>
                </p:nvPicPr>
                <p:blipFill>
                  <a:blip r:embed="R8b9f96c8358f4145"/>
                  <a:stretch>
                    <a:fillRect/>
                  </a:stretch>
                </p:blipFill>
                <p:spPr>
                  <a:xfrm>
                    <a:off x="8159750" y="0"/>
                    <a:ext cx="4032250" cy="3405091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10y Gov spread to Germany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44367626bffd463f" imgW="12191760" imgH="6858000" progId="Mbnd.mbnd">
              <p:embed/>
              <p:pic>
                <p:nvPicPr>
                  <p:cNvPr id="2" name="10y Gov spread to Germany"/>
                  <p:cNvPicPr>
                    <a:picLocks noChangeAspect="1"/>
                  </p:cNvPicPr>
                  <p:nvPr/>
                </p:nvPicPr>
                <p:blipFill>
                  <a:blip r:embed="Ra8c90f6c2e054134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Citi Long-Term Macro Risk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607212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c57eb28452847ac" imgW="6072120" imgH="6858000" progId="Mbnd.mbnd">
              <p:embed/>
              <p:pic>
                <p:nvPicPr>
                  <p:cNvPr id="2" name="Citi Long-Term Macro Risk"/>
                  <p:cNvPicPr>
                    <a:picLocks noChangeAspect="1"/>
                  </p:cNvPicPr>
                  <p:nvPr/>
                </p:nvPicPr>
                <p:blipFill>
                  <a:blip r:embed="Ra21c2c21180243a8"/>
                  <a:stretch>
                    <a:fillRect/>
                  </a:stretch>
                </p:blipFill>
                <p:spPr>
                  <a:xfrm>
                    <a:off x="0" y="0"/>
                    <a:ext cx="607212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3" name="Citi Short-Term Macro Risk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6119812" y="0"/>
          <a:ext xmlns:a="http://schemas.openxmlformats.org/drawingml/2006/main" cx="607212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edcee39b807548c1" imgW="6072120" imgH="6858000" progId="Mbnd.mbnd">
              <p:embed/>
              <p:pic>
                <p:nvPicPr>
                  <p:cNvPr id="3" name="Citi Short-Term Macro Risk"/>
                  <p:cNvPicPr>
                    <a:picLocks noChangeAspect="1"/>
                  </p:cNvPicPr>
                  <p:nvPr/>
                </p:nvPicPr>
                <p:blipFill>
                  <a:blip r:embed="Rafd43a42446547d1"/>
                  <a:stretch>
                    <a:fillRect/>
                  </a:stretch>
                </p:blipFill>
                <p:spPr>
                  <a:xfrm>
                    <a:off x="6119812" y="0"/>
                    <a:ext cx="607212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  <p:bg>
      <p:bgPr>
        <a:solidFill xmlns:a="http://schemas.openxmlformats.org/drawingml/2006/main">
          <a:srgbClr val="FFFFFF"/>
        </a:solidFill>
      </p:bgPr>
    </p:bg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US Weekly Crude Imports from Venezuela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f8f2531afe9c448e" imgW="12191760" imgH="6858000" progId="Mbnd.mbnd">
              <p:embed/>
              <p:pic>
                <p:nvPicPr>
                  <p:cNvPr id="2" name="US Weekly Crude Imports from Venezuela"/>
                  <p:cNvPicPr>
                    <a:picLocks noChangeAspect="1"/>
                  </p:cNvPicPr>
                  <p:nvPr/>
                </p:nvPicPr>
                <p:blipFill>
                  <a:blip r:embed="R51cd035306bc4ce3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a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Inflation BRICS+Indonesia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0a5a0e5c7f8047f6" imgW="12191760" imgH="6858000" progId="Mbnd.mbnd">
              <p:embed/>
              <p:pic>
                <p:nvPicPr>
                  <p:cNvPr id="2" name="Inflation BRICS+Indonesia"/>
                  <p:cNvPicPr>
                    <a:picLocks noChangeAspect="1"/>
                  </p:cNvPicPr>
                  <p:nvPr/>
                </p:nvPicPr>
                <p:blipFill>
                  <a:blip r:embed="Rab57d1bd7b714b38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b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China's Inflation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73403df7c93e4985" imgW="12191760" imgH="6858000" progId="Mbnd.mbnd">
              <p:embed/>
              <p:pic>
                <p:nvPicPr>
                  <p:cNvPr id="2" name="China's Inflation"/>
                  <p:cNvPicPr>
                    <a:picLocks noChangeAspect="1"/>
                  </p:cNvPicPr>
                  <p:nvPr/>
                </p:nvPicPr>
                <p:blipFill>
                  <a:blip r:embed="R567cef1fd48d4b8e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c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Japan's Underlying Price Pressure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b3ecfeff74834f42" imgW="12191760" imgH="6858000" progId="Mbnd.mbnd">
              <p:embed/>
              <p:pic>
                <p:nvPicPr>
                  <p:cNvPr id="2" name="Japan's Underlying Price Pressures"/>
                  <p:cNvPicPr>
                    <a:picLocks noChangeAspect="1"/>
                  </p:cNvPicPr>
                  <p:nvPr/>
                </p:nvPicPr>
                <p:blipFill>
                  <a:blip r:embed="R0bfbbb4ede954f96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d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Inflation Surprise Index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30592e35826f4694" imgW="12191760" imgH="6858000" progId="Mbnd.mbnd">
              <p:embed/>
              <p:pic>
                <p:nvPicPr>
                  <p:cNvPr id="2" name="Inflation Surprise Index"/>
                  <p:cNvPicPr>
                    <a:picLocks noChangeAspect="1"/>
                  </p:cNvPicPr>
                  <p:nvPr/>
                </p:nvPicPr>
                <p:blipFill>
                  <a:blip r:embed="R8616b863c754428c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e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Inflation in the G-7 Countries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bc5dfb9f1c894f57" imgW="12191760" imgH="6858000" progId="Mbnd.mbnd">
              <p:embed/>
              <p:pic>
                <p:nvPicPr>
                  <p:cNvPr id="2" name="Inflation in the G-7 Countries"/>
                  <p:cNvPicPr>
                    <a:picLocks noChangeAspect="1"/>
                  </p:cNvPicPr>
                  <p:nvPr/>
                </p:nvPicPr>
                <p:blipFill>
                  <a:blip r:embed="R6b16916a9bac4fbf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slides/slidef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aphicFrame>
        <p:nvGraphicFramePr>
          <p:cNvPr id="2" name="Wage Rates in the OECD"/>
          <p:cNvGraphicFramePr>
            <a:graphicFrameLocks xmlns:a="http://schemas.openxmlformats.org/drawingml/2006/main" noChangeAspect="1"/>
          </p:cNvGraphicFramePr>
          <p:nvPr/>
        </p:nvGraphicFramePr>
        <p:xfrm>
          <a:off xmlns:a="http://schemas.openxmlformats.org/drawingml/2006/main" x="0" y="0"/>
          <a:ext xmlns:a="http://schemas.openxmlformats.org/drawingml/2006/main" cx="12191760" cy="6858000"/>
        </p:xfrm>
        <a:graphic xmlns:a="http://schemas.openxmlformats.org/drawingml/2006/main">
          <a:graphicData uri="http://schemas.openxmlformats.org/presentationml/2006/ole">
            <p:oleObj xmlns:r="http://schemas.openxmlformats.org/officeDocument/2006/relationships" name="MacroBond document" r:id="R40b53bacf8254416" imgW="12191760" imgH="6858000" progId="Mbnd.mbnd">
              <p:embed/>
              <p:pic>
                <p:nvPicPr>
                  <p:cNvPr id="2" name="Wage Rates in the OECD"/>
                  <p:cNvPicPr>
                    <a:picLocks noChangeAspect="1"/>
                  </p:cNvPicPr>
                  <p:nvPr/>
                </p:nvPicPr>
                <p:blipFill>
                  <a:blip r:embed="Rb5a19928282d4166"/>
                  <a:stretch>
                    <a:fillRect/>
                  </a:stretch>
                </p:blipFill>
                <p:spPr>
                  <a:xfrm>
                    <a:off x="0" y="0"/>
                    <a:ext cx="12191760" cy="68580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0</ap:Words>
  <ap:Application>Microsoft Office PowerPoint</ap:Application>
  <ap:PresentationFormat>Widescreen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3">
      <vt:lpstr>Arial</vt:lpstr>
      <vt:lpstr>Office Theme</vt:lpstr>
      <vt:lpstr>PowerPoint Presentation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>1</revision>
  <dcterms:created xsi:type="dcterms:W3CDTF">2019-05-13T07:12:03.1913454Z</dcterms:created>
  <dcterms:modified xsi:type="dcterms:W3CDTF">2019-05-13T07:12:03.1913454Z</dcterms:modified>
</coreProperties>
</file>